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833199" y="2679025"/>
            <a:ext cx="7475220" cy="833199"/>
          </a:xfrm>
          <a:prstGeom prst="rect">
            <a:avLst/>
          </a:prstGeom>
          <a:noFill/>
          <a:ln/>
        </p:spPr>
        <p:txBody>
          <a:bodyPr wrap="none" rtlCol="0" anchor="t"/>
          <a:lstStyle/>
          <a:p>
            <a:pPr indent="0" marL="0">
              <a:lnSpc>
                <a:spcPts val="6561"/>
              </a:lnSpc>
              <a:buNone/>
            </a:pPr>
            <a:r>
              <a:rPr lang="en-US" sz="5249" dirty="0">
                <a:solidFill>
                  <a:srgbClr val="F2F0F4"/>
                </a:solidFill>
                <a:latin typeface="Montserrat" pitchFamily="34" charset="0"/>
                <a:ea typeface="Montserrat" pitchFamily="34" charset="-122"/>
                <a:cs typeface="Montserrat" pitchFamily="34" charset="-120"/>
              </a:rPr>
              <a:t> Linux File Commands</a:t>
            </a:r>
            <a:endParaRPr lang="en-US" sz="5249" dirty="0"/>
          </a:p>
        </p:txBody>
      </p:sp>
      <p:sp>
        <p:nvSpPr>
          <p:cNvPr id="5" name="Text 2"/>
          <p:cNvSpPr/>
          <p:nvPr/>
        </p:nvSpPr>
        <p:spPr>
          <a:xfrm>
            <a:off x="833199" y="3845481"/>
            <a:ext cx="7477601" cy="1066205"/>
          </a:xfrm>
          <a:prstGeom prst="rect">
            <a:avLst/>
          </a:prstGeom>
          <a:noFill/>
          <a:ln/>
        </p:spPr>
        <p:txBody>
          <a:bodyPr wrap="squar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Welcome to the world of Linux file management! In this presentation, we'll explore 10 essential Linux file commands that will help you navigate, create, copy, move, and manage files and directories efficiently.</a:t>
            </a:r>
            <a:endParaRPr lang="en-US" sz="1750" dirty="0"/>
          </a:p>
        </p:txBody>
      </p:sp>
      <p:sp>
        <p:nvSpPr>
          <p:cNvPr id="6" name="Shape 3"/>
          <p:cNvSpPr/>
          <p:nvPr/>
        </p:nvSpPr>
        <p:spPr>
          <a:xfrm>
            <a:off x="7955399" y="5178266"/>
            <a:ext cx="355402" cy="355402"/>
          </a:xfrm>
          <a:prstGeom prst="roundRect">
            <a:avLst>
              <a:gd name="adj" fmla="val 25726039"/>
            </a:avLst>
          </a:prstGeom>
          <a:solidFill>
            <a:srgbClr val="356D61"/>
          </a:solidFill>
          <a:ln w="7620">
            <a:solidFill>
              <a:srgbClr val="FFFFFF"/>
            </a:solidFill>
            <a:prstDash val="solid"/>
          </a:ln>
        </p:spPr>
      </p:sp>
      <p:sp>
        <p:nvSpPr>
          <p:cNvPr id="7" name="Text 4"/>
          <p:cNvSpPr/>
          <p:nvPr/>
        </p:nvSpPr>
        <p:spPr>
          <a:xfrm>
            <a:off x="8026360" y="5173147"/>
            <a:ext cx="213360" cy="365760"/>
          </a:xfrm>
          <a:prstGeom prst="rect">
            <a:avLst/>
          </a:prstGeom>
          <a:noFill/>
          <a:ln/>
        </p:spPr>
        <p:txBody>
          <a:bodyPr wrap="none" rtlCol="0" anchor="t"/>
          <a:lstStyle/>
          <a:p>
            <a:pPr algn="ctr" indent="0" marL="0">
              <a:lnSpc>
                <a:spcPts val="2880"/>
              </a:lnSpc>
              <a:buNone/>
            </a:pPr>
            <a:r>
              <a:rPr lang="en-US" sz="1152" dirty="0">
                <a:solidFill>
                  <a:srgbClr val="FFFFFF"/>
                </a:solidFill>
                <a:latin typeface="Heebo" pitchFamily="34" charset="0"/>
                <a:ea typeface="Heebo" pitchFamily="34" charset="-122"/>
                <a:cs typeface="Heebo" pitchFamily="34" charset="-120"/>
              </a:rPr>
              <a:t>HH</a:t>
            </a:r>
            <a:endParaRPr lang="en-US" sz="1152" dirty="0"/>
          </a:p>
        </p:txBody>
      </p:sp>
      <p:sp>
        <p:nvSpPr>
          <p:cNvPr id="8" name="Text 5"/>
          <p:cNvSpPr/>
          <p:nvPr/>
        </p:nvSpPr>
        <p:spPr>
          <a:xfrm>
            <a:off x="4986814" y="5161598"/>
            <a:ext cx="2857500" cy="388858"/>
          </a:xfrm>
          <a:prstGeom prst="rect">
            <a:avLst/>
          </a:prstGeom>
          <a:noFill/>
          <a:ln/>
        </p:spPr>
        <p:txBody>
          <a:bodyPr wrap="none" rtlCol="0" anchor="t"/>
          <a:lstStyle/>
          <a:p>
            <a:pPr algn="r" indent="0" marL="0">
              <a:lnSpc>
                <a:spcPts val="3062"/>
              </a:lnSpc>
              <a:buNone/>
            </a:pPr>
            <a:r>
              <a:rPr lang="en-US" sz="2187" b="1" dirty="0">
                <a:solidFill>
                  <a:srgbClr val="DCD7E5"/>
                </a:solidFill>
                <a:latin typeface="Heebo" pitchFamily="34" charset="0"/>
                <a:ea typeface="Heebo" pitchFamily="34" charset="-122"/>
                <a:cs typeface="Heebo" pitchFamily="34" charset="-120"/>
              </a:rPr>
              <a:t>by HUSNAARA HUSHU</a:t>
            </a:r>
            <a:endParaRPr lang="en-US" sz="2187" dirty="0"/>
          </a:p>
        </p:txBody>
      </p:sp>
      <p:pic>
        <p:nvPicPr>
          <p:cNvPr id="9"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3484483"/>
            <a:ext cx="7223760" cy="69437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cat - Display File Contents</a:t>
            </a:r>
            <a:endParaRPr lang="en-US" sz="4374" dirty="0"/>
          </a:p>
        </p:txBody>
      </p:sp>
      <p:sp>
        <p:nvSpPr>
          <p:cNvPr id="5" name="Text 2"/>
          <p:cNvSpPr/>
          <p:nvPr/>
        </p:nvSpPr>
        <p:spPr>
          <a:xfrm>
            <a:off x="2037993" y="4512112"/>
            <a:ext cx="10554414"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Use the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cat</a:t>
            </a:r>
            <a:pPr indent="0" marL="0">
              <a:lnSpc>
                <a:spcPts val="2799"/>
              </a:lnSpc>
              <a:buNone/>
            </a:pPr>
            <a:r>
              <a:rPr lang="en-US" sz="1750" dirty="0">
                <a:solidFill>
                  <a:srgbClr val="DCD7E5"/>
                </a:solidFill>
                <a:latin typeface="Heebo" pitchFamily="34" charset="0"/>
                <a:ea typeface="Heebo" pitchFamily="34" charset="-122"/>
                <a:cs typeface="Heebo" pitchFamily="34" charset="-120"/>
              </a:rPr>
              <a:t> command to display the contents of a file.</a:t>
            </a:r>
            <a:endParaRPr lang="en-US" sz="1750" dirty="0"/>
          </a:p>
        </p:txBody>
      </p:sp>
      <p:sp>
        <p:nvSpPr>
          <p:cNvPr id="6" name="Text 3"/>
          <p:cNvSpPr/>
          <p:nvPr/>
        </p:nvSpPr>
        <p:spPr>
          <a:xfrm>
            <a:off x="2037993" y="5117425"/>
            <a:ext cx="10554414"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Usage: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cat filename</a:t>
            </a:r>
            <a:endParaRPr lang="en-US" sz="1750" dirty="0"/>
          </a:p>
        </p:txBody>
      </p:sp>
      <p:sp>
        <p:nvSpPr>
          <p:cNvPr id="7" name="Text 4"/>
          <p:cNvSpPr/>
          <p:nvPr/>
        </p:nvSpPr>
        <p:spPr>
          <a:xfrm>
            <a:off x="2037993" y="5722739"/>
            <a:ext cx="10554414"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Example: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cat document.txt</a:t>
            </a:r>
            <a:endParaRPr lang="en-US" sz="1750" dirty="0"/>
          </a:p>
        </p:txBody>
      </p:sp>
      <p:pic>
        <p:nvPicPr>
          <p:cNvPr id="8" name="Image 1" descr="preencoded.png">    </p:cNvPr>
          <p:cNvPicPr>
            <a:picLocks noChangeAspect="1"/>
          </p:cNvPicPr>
          <p:nvPr/>
        </p:nvPicPr>
        <p:blipFill>
          <a:blip r:embed="rId2"/>
          <a:stretch>
            <a:fillRect/>
          </a:stretch>
        </p:blipFill>
        <p:spPr>
          <a:xfrm>
            <a:off x="0" y="0"/>
            <a:ext cx="14630400" cy="1333143"/>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833199" y="2293025"/>
            <a:ext cx="7477601" cy="1388745"/>
          </a:xfrm>
          <a:prstGeom prst="rect">
            <a:avLst/>
          </a:prstGeom>
          <a:noFill/>
          <a:ln/>
        </p:spPr>
        <p:txBody>
          <a:bodyPr wrap="squar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grep - Search for Text Patterns</a:t>
            </a:r>
            <a:endParaRPr lang="en-US" sz="4374" dirty="0"/>
          </a:p>
        </p:txBody>
      </p:sp>
      <p:sp>
        <p:nvSpPr>
          <p:cNvPr id="5" name="Text 2"/>
          <p:cNvSpPr/>
          <p:nvPr/>
        </p:nvSpPr>
        <p:spPr>
          <a:xfrm>
            <a:off x="833199" y="4015026"/>
            <a:ext cx="7477601" cy="710803"/>
          </a:xfrm>
          <a:prstGeom prst="rect">
            <a:avLst/>
          </a:prstGeom>
          <a:noFill/>
          <a:ln/>
        </p:spPr>
        <p:txBody>
          <a:bodyPr wrap="squar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The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grep</a:t>
            </a:r>
            <a:pPr indent="0" marL="0">
              <a:lnSpc>
                <a:spcPts val="2799"/>
              </a:lnSpc>
              <a:buNone/>
            </a:pPr>
            <a:r>
              <a:rPr lang="en-US" sz="1750" dirty="0">
                <a:solidFill>
                  <a:srgbClr val="DCD7E5"/>
                </a:solidFill>
                <a:latin typeface="Heebo" pitchFamily="34" charset="0"/>
                <a:ea typeface="Heebo" pitchFamily="34" charset="-122"/>
                <a:cs typeface="Heebo" pitchFamily="34" charset="-120"/>
              </a:rPr>
              <a:t> command searches for text patterns in files using regular expressions.</a:t>
            </a:r>
            <a:endParaRPr lang="en-US" sz="1750" dirty="0"/>
          </a:p>
        </p:txBody>
      </p:sp>
      <p:sp>
        <p:nvSpPr>
          <p:cNvPr id="6" name="Text 3"/>
          <p:cNvSpPr/>
          <p:nvPr/>
        </p:nvSpPr>
        <p:spPr>
          <a:xfrm>
            <a:off x="833199" y="4975741"/>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Usage: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grep pattern filename</a:t>
            </a:r>
            <a:endParaRPr lang="en-US" sz="1750" dirty="0"/>
          </a:p>
        </p:txBody>
      </p:sp>
      <p:sp>
        <p:nvSpPr>
          <p:cNvPr id="7" name="Text 4"/>
          <p:cNvSpPr/>
          <p:nvPr/>
        </p:nvSpPr>
        <p:spPr>
          <a:xfrm>
            <a:off x="833199" y="5581055"/>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Example: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grep "search_term" file.txt</a:t>
            </a:r>
            <a:endParaRPr lang="en-US" sz="1750" dirty="0"/>
          </a:p>
        </p:txBody>
      </p:sp>
      <p:pic>
        <p:nvPicPr>
          <p:cNvPr id="8"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6319599" y="2890123"/>
            <a:ext cx="4443889" cy="69437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Conclusion</a:t>
            </a:r>
            <a:endParaRPr lang="en-US" sz="4374" dirty="0"/>
          </a:p>
        </p:txBody>
      </p:sp>
      <p:sp>
        <p:nvSpPr>
          <p:cNvPr id="5" name="Text 2"/>
          <p:cNvSpPr/>
          <p:nvPr/>
        </p:nvSpPr>
        <p:spPr>
          <a:xfrm>
            <a:off x="6319599" y="3917752"/>
            <a:ext cx="7477601" cy="1421606"/>
          </a:xfrm>
          <a:prstGeom prst="rect">
            <a:avLst/>
          </a:prstGeom>
          <a:noFill/>
          <a:ln/>
        </p:spPr>
        <p:txBody>
          <a:bodyPr wrap="squar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These 10 Linux file commands are fundamental for managing your files and directories efficiently on a Linux system. By mastering these commands, you can navigate your file system, create and modify files, and automate various tasks, making your Linux experience smoother and more productive.</a:t>
            </a:r>
            <a:endParaRPr lang="en-US" sz="1750" dirty="0"/>
          </a:p>
        </p:txBody>
      </p:sp>
      <p:pic>
        <p:nvPicPr>
          <p:cNvPr id="6"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3912156"/>
            <a:ext cx="4443889" cy="69437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Thank You</a:t>
            </a:r>
            <a:endParaRPr lang="en-US" sz="4374" dirty="0"/>
          </a:p>
        </p:txBody>
      </p:sp>
      <p:sp>
        <p:nvSpPr>
          <p:cNvPr id="5" name="Text 2"/>
          <p:cNvSpPr/>
          <p:nvPr/>
        </p:nvSpPr>
        <p:spPr>
          <a:xfrm>
            <a:off x="2037993" y="4939784"/>
            <a:ext cx="10554414" cy="710803"/>
          </a:xfrm>
          <a:prstGeom prst="rect">
            <a:avLst/>
          </a:prstGeom>
          <a:noFill/>
          <a:ln/>
        </p:spPr>
        <p:txBody>
          <a:bodyPr wrap="squar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Thank you for your attention! Feel free to reach out if you have any further questions or need assistance with Linux file commands.</a:t>
            </a:r>
            <a:endParaRPr lang="en-US" sz="1750" dirty="0"/>
          </a:p>
        </p:txBody>
      </p:sp>
      <p:pic>
        <p:nvPicPr>
          <p:cNvPr id="6" name="Image 1" descr="preencoded.png">    </p:cNvPr>
          <p:cNvPicPr>
            <a:picLocks noChangeAspect="1"/>
          </p:cNvPicPr>
          <p:nvPr/>
        </p:nvPicPr>
        <p:blipFill>
          <a:blip r:embed="rId2"/>
          <a:stretch>
            <a:fillRect/>
          </a:stretch>
        </p:blipFill>
        <p:spPr>
          <a:xfrm>
            <a:off x="0" y="0"/>
            <a:ext cx="14630400" cy="1333143"/>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6319599" y="2470785"/>
            <a:ext cx="7477601" cy="1388745"/>
          </a:xfrm>
          <a:prstGeom prst="rect">
            <a:avLst/>
          </a:prstGeom>
          <a:noFill/>
          <a:ln/>
        </p:spPr>
        <p:txBody>
          <a:bodyPr wrap="squar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ls - List Files and Directories</a:t>
            </a:r>
            <a:endParaRPr lang="en-US" sz="4374" dirty="0"/>
          </a:p>
        </p:txBody>
      </p:sp>
      <p:sp>
        <p:nvSpPr>
          <p:cNvPr id="5" name="Text 2"/>
          <p:cNvSpPr/>
          <p:nvPr/>
        </p:nvSpPr>
        <p:spPr>
          <a:xfrm>
            <a:off x="6319599" y="4192786"/>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The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ls</a:t>
            </a:r>
            <a:pPr indent="0" marL="0">
              <a:lnSpc>
                <a:spcPts val="2799"/>
              </a:lnSpc>
              <a:buNone/>
            </a:pPr>
            <a:r>
              <a:rPr lang="en-US" sz="1750" dirty="0">
                <a:solidFill>
                  <a:srgbClr val="DCD7E5"/>
                </a:solidFill>
                <a:latin typeface="Heebo" pitchFamily="34" charset="0"/>
                <a:ea typeface="Heebo" pitchFamily="34" charset="-122"/>
                <a:cs typeface="Heebo" pitchFamily="34" charset="-120"/>
              </a:rPr>
              <a:t> command lists files and directories in the current directory.</a:t>
            </a:r>
            <a:endParaRPr lang="en-US" sz="1750" dirty="0"/>
          </a:p>
        </p:txBody>
      </p:sp>
      <p:sp>
        <p:nvSpPr>
          <p:cNvPr id="6" name="Text 3"/>
          <p:cNvSpPr/>
          <p:nvPr/>
        </p:nvSpPr>
        <p:spPr>
          <a:xfrm>
            <a:off x="6319599" y="4798100"/>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Usage: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ls [options]</a:t>
            </a:r>
            <a:endParaRPr lang="en-US" sz="1750" dirty="0"/>
          </a:p>
        </p:txBody>
      </p:sp>
      <p:sp>
        <p:nvSpPr>
          <p:cNvPr id="7" name="Text 4"/>
          <p:cNvSpPr/>
          <p:nvPr/>
        </p:nvSpPr>
        <p:spPr>
          <a:xfrm>
            <a:off x="6319599" y="5403413"/>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Example: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ls -l /path/to/directory</a:t>
            </a:r>
            <a:endParaRPr lang="en-US" sz="1750" dirty="0"/>
          </a:p>
        </p:txBody>
      </p:sp>
      <p:pic>
        <p:nvPicPr>
          <p:cNvPr id="8"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833199" y="2817971"/>
            <a:ext cx="6088380" cy="69437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cd - Change Directory</a:t>
            </a:r>
            <a:endParaRPr lang="en-US" sz="4374" dirty="0"/>
          </a:p>
        </p:txBody>
      </p:sp>
      <p:sp>
        <p:nvSpPr>
          <p:cNvPr id="5" name="Text 2"/>
          <p:cNvSpPr/>
          <p:nvPr/>
        </p:nvSpPr>
        <p:spPr>
          <a:xfrm>
            <a:off x="833199" y="3845600"/>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The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cd</a:t>
            </a:r>
            <a:pPr indent="0" marL="0">
              <a:lnSpc>
                <a:spcPts val="2799"/>
              </a:lnSpc>
              <a:buNone/>
            </a:pPr>
            <a:r>
              <a:rPr lang="en-US" sz="1750" dirty="0">
                <a:solidFill>
                  <a:srgbClr val="DCD7E5"/>
                </a:solidFill>
                <a:latin typeface="Heebo" pitchFamily="34" charset="0"/>
                <a:ea typeface="Heebo" pitchFamily="34" charset="-122"/>
                <a:cs typeface="Heebo" pitchFamily="34" charset="-120"/>
              </a:rPr>
              <a:t> command allows you to change your current working directory.</a:t>
            </a:r>
            <a:endParaRPr lang="en-US" sz="1750" dirty="0"/>
          </a:p>
        </p:txBody>
      </p:sp>
      <p:sp>
        <p:nvSpPr>
          <p:cNvPr id="6" name="Text 3"/>
          <p:cNvSpPr/>
          <p:nvPr/>
        </p:nvSpPr>
        <p:spPr>
          <a:xfrm>
            <a:off x="833199" y="4450913"/>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Usage: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cd /path/to/directory</a:t>
            </a:r>
            <a:endParaRPr lang="en-US" sz="1750" dirty="0"/>
          </a:p>
        </p:txBody>
      </p:sp>
      <p:sp>
        <p:nvSpPr>
          <p:cNvPr id="7" name="Text 4"/>
          <p:cNvSpPr/>
          <p:nvPr/>
        </p:nvSpPr>
        <p:spPr>
          <a:xfrm>
            <a:off x="833199" y="5056227"/>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Example: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cd /home/user/documents</a:t>
            </a:r>
            <a:endParaRPr lang="en-US" sz="1750" dirty="0"/>
          </a:p>
        </p:txBody>
      </p:sp>
      <p:pic>
        <p:nvPicPr>
          <p:cNvPr id="8"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sp>
      <p:sp>
        <p:nvSpPr>
          <p:cNvPr id="6" name="Text 2"/>
          <p:cNvSpPr/>
          <p:nvPr/>
        </p:nvSpPr>
        <p:spPr>
          <a:xfrm>
            <a:off x="2037993" y="2817971"/>
            <a:ext cx="8328660" cy="69437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pwd - Print Working Directory</a:t>
            </a:r>
            <a:endParaRPr lang="en-US" sz="4374" dirty="0"/>
          </a:p>
        </p:txBody>
      </p:sp>
      <p:sp>
        <p:nvSpPr>
          <p:cNvPr id="7" name="Text 3"/>
          <p:cNvSpPr/>
          <p:nvPr/>
        </p:nvSpPr>
        <p:spPr>
          <a:xfrm>
            <a:off x="2037993" y="3845600"/>
            <a:ext cx="10554414"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The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pwd</a:t>
            </a:r>
            <a:pPr indent="0" marL="0">
              <a:lnSpc>
                <a:spcPts val="2799"/>
              </a:lnSpc>
              <a:buNone/>
            </a:pPr>
            <a:r>
              <a:rPr lang="en-US" sz="1750" dirty="0">
                <a:solidFill>
                  <a:srgbClr val="DCD7E5"/>
                </a:solidFill>
                <a:latin typeface="Heebo" pitchFamily="34" charset="0"/>
                <a:ea typeface="Heebo" pitchFamily="34" charset="-122"/>
                <a:cs typeface="Heebo" pitchFamily="34" charset="-120"/>
              </a:rPr>
              <a:t> command prints the current working directory to the screen.</a:t>
            </a:r>
            <a:endParaRPr lang="en-US" sz="1750" dirty="0"/>
          </a:p>
        </p:txBody>
      </p:sp>
      <p:sp>
        <p:nvSpPr>
          <p:cNvPr id="8" name="Text 4"/>
          <p:cNvSpPr/>
          <p:nvPr/>
        </p:nvSpPr>
        <p:spPr>
          <a:xfrm>
            <a:off x="2037993" y="4450913"/>
            <a:ext cx="10554414"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Usage: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pwd</a:t>
            </a:r>
            <a:endParaRPr lang="en-US" sz="1750" dirty="0"/>
          </a:p>
        </p:txBody>
      </p:sp>
      <p:sp>
        <p:nvSpPr>
          <p:cNvPr id="9" name="Text 5"/>
          <p:cNvSpPr/>
          <p:nvPr/>
        </p:nvSpPr>
        <p:spPr>
          <a:xfrm>
            <a:off x="2037993" y="5056227"/>
            <a:ext cx="10554414"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Example: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pwd</a:t>
            </a:r>
            <a:endParaRPr lang="en-US" sz="1750"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833199" y="2293025"/>
            <a:ext cx="7477601" cy="1388745"/>
          </a:xfrm>
          <a:prstGeom prst="rect">
            <a:avLst/>
          </a:prstGeom>
          <a:noFill/>
          <a:ln/>
        </p:spPr>
        <p:txBody>
          <a:bodyPr wrap="squar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touch - Create or Update Files</a:t>
            </a:r>
            <a:endParaRPr lang="en-US" sz="4374" dirty="0"/>
          </a:p>
        </p:txBody>
      </p:sp>
      <p:sp>
        <p:nvSpPr>
          <p:cNvPr id="5" name="Text 2"/>
          <p:cNvSpPr/>
          <p:nvPr/>
        </p:nvSpPr>
        <p:spPr>
          <a:xfrm>
            <a:off x="833199" y="4015026"/>
            <a:ext cx="7477601" cy="710803"/>
          </a:xfrm>
          <a:prstGeom prst="rect">
            <a:avLst/>
          </a:prstGeom>
          <a:noFill/>
          <a:ln/>
        </p:spPr>
        <p:txBody>
          <a:bodyPr wrap="squar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Use the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touch</a:t>
            </a:r>
            <a:pPr indent="0" marL="0">
              <a:lnSpc>
                <a:spcPts val="2799"/>
              </a:lnSpc>
              <a:buNone/>
            </a:pPr>
            <a:r>
              <a:rPr lang="en-US" sz="1750" dirty="0">
                <a:solidFill>
                  <a:srgbClr val="DCD7E5"/>
                </a:solidFill>
                <a:latin typeface="Heebo" pitchFamily="34" charset="0"/>
                <a:ea typeface="Heebo" pitchFamily="34" charset="-122"/>
                <a:cs typeface="Heebo" pitchFamily="34" charset="-120"/>
              </a:rPr>
              <a:t> command to create an empty file or update the timestamp of an existing file.</a:t>
            </a:r>
            <a:endParaRPr lang="en-US" sz="1750" dirty="0"/>
          </a:p>
        </p:txBody>
      </p:sp>
      <p:sp>
        <p:nvSpPr>
          <p:cNvPr id="6" name="Text 3"/>
          <p:cNvSpPr/>
          <p:nvPr/>
        </p:nvSpPr>
        <p:spPr>
          <a:xfrm>
            <a:off x="833199" y="4975741"/>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Usage: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touch filename</a:t>
            </a:r>
            <a:endParaRPr lang="en-US" sz="1750" dirty="0"/>
          </a:p>
        </p:txBody>
      </p:sp>
      <p:sp>
        <p:nvSpPr>
          <p:cNvPr id="7" name="Text 4"/>
          <p:cNvSpPr/>
          <p:nvPr/>
        </p:nvSpPr>
        <p:spPr>
          <a:xfrm>
            <a:off x="833199" y="5581055"/>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Example: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touch newfile.txt</a:t>
            </a:r>
            <a:endParaRPr lang="en-US" sz="1750" dirty="0"/>
          </a:p>
        </p:txBody>
      </p:sp>
      <p:pic>
        <p:nvPicPr>
          <p:cNvPr id="8"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DCD7E5">
              <a:alpha val="75000"/>
            </a:srgbClr>
          </a:solidFill>
          <a:ln w="13811">
            <a:solidFill>
              <a:srgbClr val="FFFFFF">
                <a:alpha val="64000"/>
              </a:srgbClr>
            </a:solidFill>
            <a:prstDash val="solid"/>
          </a:ln>
        </p:spPr>
      </p:sp>
      <p:sp>
        <p:nvSpPr>
          <p:cNvPr id="4" name="Text 1"/>
          <p:cNvSpPr/>
          <p:nvPr/>
        </p:nvSpPr>
        <p:spPr>
          <a:xfrm>
            <a:off x="6319599" y="2817971"/>
            <a:ext cx="4983480" cy="694373"/>
          </a:xfrm>
          <a:prstGeom prst="rect">
            <a:avLst/>
          </a:prstGeom>
          <a:noFill/>
          <a:ln/>
        </p:spPr>
        <p:txBody>
          <a:bodyPr wrap="none" rtlCol="0" anchor="t"/>
          <a:lstStyle/>
          <a:p>
            <a:pPr indent="0" marL="0">
              <a:lnSpc>
                <a:spcPts val="5468"/>
              </a:lnSpc>
              <a:buNone/>
            </a:pPr>
            <a:r>
              <a:rPr lang="en-US" sz="4374" dirty="0">
                <a:solidFill>
                  <a:srgbClr val="000000"/>
                </a:solidFill>
                <a:latin typeface="Montserrat" pitchFamily="34" charset="0"/>
                <a:ea typeface="Montserrat" pitchFamily="34" charset="-122"/>
                <a:cs typeface="Montserrat" pitchFamily="34" charset="-120"/>
              </a:rPr>
              <a:t>Create Directories</a:t>
            </a:r>
            <a:endParaRPr lang="en-US" sz="4374" dirty="0"/>
          </a:p>
        </p:txBody>
      </p:sp>
      <p:sp>
        <p:nvSpPr>
          <p:cNvPr id="5" name="Text 2"/>
          <p:cNvSpPr/>
          <p:nvPr/>
        </p:nvSpPr>
        <p:spPr>
          <a:xfrm>
            <a:off x="6319599" y="3845600"/>
            <a:ext cx="7477601" cy="355402"/>
          </a:xfrm>
          <a:prstGeom prst="rect">
            <a:avLst/>
          </a:prstGeom>
          <a:noFill/>
          <a:ln/>
        </p:spPr>
        <p:txBody>
          <a:bodyPr wrap="none" rtlCol="0" anchor="t"/>
          <a:lstStyle/>
          <a:p>
            <a:pPr indent="0" marL="0">
              <a:lnSpc>
                <a:spcPts val="2799"/>
              </a:lnSpc>
              <a:buNone/>
            </a:pPr>
            <a:r>
              <a:rPr lang="en-US" sz="1750" dirty="0">
                <a:solidFill>
                  <a:srgbClr val="000000"/>
                </a:solidFill>
                <a:latin typeface="Heebo" pitchFamily="34" charset="0"/>
                <a:ea typeface="Heebo" pitchFamily="34" charset="-122"/>
                <a:cs typeface="Heebo" pitchFamily="34" charset="-120"/>
              </a:rPr>
              <a:t>The </a:t>
            </a:r>
            <a:pPr indent="0" marL="0">
              <a:lnSpc>
                <a:spcPts val="2799"/>
              </a:lnSpc>
              <a:buNone/>
            </a:pPr>
            <a:r>
              <a:rPr lang="en-US" sz="1750" b="1" dirty="0">
                <a:solidFill>
                  <a:srgbClr val="000000"/>
                </a:solidFill>
                <a:latin typeface="Heebo" pitchFamily="34" charset="0"/>
                <a:ea typeface="Heebo" pitchFamily="34" charset="-122"/>
                <a:cs typeface="Heebo" pitchFamily="34" charset="-120"/>
              </a:rPr>
              <a:t>mkdir</a:t>
            </a:r>
            <a:pPr indent="0" marL="0">
              <a:lnSpc>
                <a:spcPts val="2799"/>
              </a:lnSpc>
              <a:buNone/>
            </a:pPr>
            <a:r>
              <a:rPr lang="en-US" sz="1750" dirty="0">
                <a:solidFill>
                  <a:srgbClr val="000000"/>
                </a:solidFill>
                <a:latin typeface="Heebo" pitchFamily="34" charset="0"/>
                <a:ea typeface="Heebo" pitchFamily="34" charset="-122"/>
                <a:cs typeface="Heebo" pitchFamily="34" charset="-120"/>
              </a:rPr>
              <a:t> command is used to create new directories.</a:t>
            </a:r>
            <a:endParaRPr lang="en-US" sz="1750" dirty="0"/>
          </a:p>
        </p:txBody>
      </p:sp>
      <p:sp>
        <p:nvSpPr>
          <p:cNvPr id="6" name="Text 3"/>
          <p:cNvSpPr/>
          <p:nvPr/>
        </p:nvSpPr>
        <p:spPr>
          <a:xfrm>
            <a:off x="6319599" y="4450913"/>
            <a:ext cx="7477601" cy="355402"/>
          </a:xfrm>
          <a:prstGeom prst="rect">
            <a:avLst/>
          </a:prstGeom>
          <a:noFill/>
          <a:ln/>
        </p:spPr>
        <p:txBody>
          <a:bodyPr wrap="none" rtlCol="0" anchor="t"/>
          <a:lstStyle/>
          <a:p>
            <a:pPr indent="0" marL="0">
              <a:lnSpc>
                <a:spcPts val="2799"/>
              </a:lnSpc>
              <a:buNone/>
            </a:pPr>
            <a:r>
              <a:rPr lang="en-US" sz="1750" dirty="0">
                <a:solidFill>
                  <a:srgbClr val="000000"/>
                </a:solidFill>
                <a:latin typeface="Heebo" pitchFamily="34" charset="0"/>
                <a:ea typeface="Heebo" pitchFamily="34" charset="-122"/>
                <a:cs typeface="Heebo" pitchFamily="34" charset="-120"/>
              </a:rPr>
              <a:t>Usage: </a:t>
            </a:r>
            <a:pPr indent="0" marL="0">
              <a:lnSpc>
                <a:spcPts val="2799"/>
              </a:lnSpc>
              <a:buNone/>
            </a:pPr>
            <a:r>
              <a:rPr lang="en-US" sz="1750" b="1" dirty="0">
                <a:solidFill>
                  <a:srgbClr val="000000"/>
                </a:solidFill>
                <a:latin typeface="Heebo" pitchFamily="34" charset="0"/>
                <a:ea typeface="Heebo" pitchFamily="34" charset="-122"/>
                <a:cs typeface="Heebo" pitchFamily="34" charset="-120"/>
              </a:rPr>
              <a:t>mkdir directoryname</a:t>
            </a:r>
            <a:endParaRPr lang="en-US" sz="1750" dirty="0"/>
          </a:p>
        </p:txBody>
      </p:sp>
      <p:sp>
        <p:nvSpPr>
          <p:cNvPr id="7" name="Text 4"/>
          <p:cNvSpPr/>
          <p:nvPr/>
        </p:nvSpPr>
        <p:spPr>
          <a:xfrm>
            <a:off x="6319599" y="5056227"/>
            <a:ext cx="7477601" cy="355402"/>
          </a:xfrm>
          <a:prstGeom prst="rect">
            <a:avLst/>
          </a:prstGeom>
          <a:noFill/>
          <a:ln/>
        </p:spPr>
        <p:txBody>
          <a:bodyPr wrap="none" rtlCol="0" anchor="t"/>
          <a:lstStyle/>
          <a:p>
            <a:pPr indent="0" marL="0">
              <a:lnSpc>
                <a:spcPts val="2799"/>
              </a:lnSpc>
              <a:buNone/>
            </a:pPr>
            <a:r>
              <a:rPr lang="en-US" sz="1750" dirty="0">
                <a:solidFill>
                  <a:srgbClr val="000000"/>
                </a:solidFill>
                <a:latin typeface="Heebo" pitchFamily="34" charset="0"/>
                <a:ea typeface="Heebo" pitchFamily="34" charset="-122"/>
                <a:cs typeface="Heebo" pitchFamily="34" charset="-120"/>
              </a:rPr>
              <a:t>Example: </a:t>
            </a:r>
            <a:pPr indent="0" marL="0">
              <a:lnSpc>
                <a:spcPts val="2799"/>
              </a:lnSpc>
              <a:buNone/>
            </a:pPr>
            <a:r>
              <a:rPr lang="en-US" sz="1750" b="1" dirty="0">
                <a:solidFill>
                  <a:srgbClr val="000000"/>
                </a:solidFill>
                <a:latin typeface="Heebo" pitchFamily="34" charset="0"/>
                <a:ea typeface="Heebo" pitchFamily="34" charset="-122"/>
                <a:cs typeface="Heebo" pitchFamily="34" charset="-120"/>
              </a:rPr>
              <a:t>mkdir new_directory</a:t>
            </a:r>
            <a:endParaRPr lang="en-US" sz="1750" dirty="0"/>
          </a:p>
        </p:txBody>
      </p:sp>
      <p:pic>
        <p:nvPicPr>
          <p:cNvPr id="8"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833199" y="2470785"/>
            <a:ext cx="7477601" cy="1388745"/>
          </a:xfrm>
          <a:prstGeom prst="rect">
            <a:avLst/>
          </a:prstGeom>
          <a:noFill/>
          <a:ln/>
        </p:spPr>
        <p:txBody>
          <a:bodyPr wrap="squar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rm - Remove Files and Directories</a:t>
            </a:r>
            <a:endParaRPr lang="en-US" sz="4374" dirty="0"/>
          </a:p>
        </p:txBody>
      </p:sp>
      <p:sp>
        <p:nvSpPr>
          <p:cNvPr id="5" name="Text 2"/>
          <p:cNvSpPr/>
          <p:nvPr/>
        </p:nvSpPr>
        <p:spPr>
          <a:xfrm>
            <a:off x="833199" y="4192786"/>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The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rm</a:t>
            </a:r>
            <a:pPr indent="0" marL="0">
              <a:lnSpc>
                <a:spcPts val="2799"/>
              </a:lnSpc>
              <a:buNone/>
            </a:pPr>
            <a:r>
              <a:rPr lang="en-US" sz="1750" dirty="0">
                <a:solidFill>
                  <a:srgbClr val="DCD7E5"/>
                </a:solidFill>
                <a:latin typeface="Heebo" pitchFamily="34" charset="0"/>
                <a:ea typeface="Heebo" pitchFamily="34" charset="-122"/>
                <a:cs typeface="Heebo" pitchFamily="34" charset="-120"/>
              </a:rPr>
              <a:t> command allows you to remove files and directories.</a:t>
            </a:r>
            <a:endParaRPr lang="en-US" sz="1750" dirty="0"/>
          </a:p>
        </p:txBody>
      </p:sp>
      <p:sp>
        <p:nvSpPr>
          <p:cNvPr id="6" name="Text 3"/>
          <p:cNvSpPr/>
          <p:nvPr/>
        </p:nvSpPr>
        <p:spPr>
          <a:xfrm>
            <a:off x="833199" y="4798100"/>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Usage: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rm filename</a:t>
            </a:r>
            <a:pPr indent="0" marL="0">
              <a:lnSpc>
                <a:spcPts val="2799"/>
              </a:lnSpc>
              <a:buNone/>
            </a:pPr>
            <a:r>
              <a:rPr lang="en-US" sz="1750" dirty="0">
                <a:solidFill>
                  <a:srgbClr val="DCD7E5"/>
                </a:solidFill>
                <a:latin typeface="Heebo" pitchFamily="34" charset="0"/>
                <a:ea typeface="Heebo" pitchFamily="34" charset="-122"/>
                <a:cs typeface="Heebo" pitchFamily="34" charset="-120"/>
              </a:rPr>
              <a:t> or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rm -r directoryname</a:t>
            </a:r>
            <a:endParaRPr lang="en-US" sz="1750" dirty="0"/>
          </a:p>
        </p:txBody>
      </p:sp>
      <p:sp>
        <p:nvSpPr>
          <p:cNvPr id="7" name="Text 4"/>
          <p:cNvSpPr/>
          <p:nvPr/>
        </p:nvSpPr>
        <p:spPr>
          <a:xfrm>
            <a:off x="833199" y="5403413"/>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Example: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rm oldfile.txt</a:t>
            </a:r>
            <a:pPr indent="0" marL="0">
              <a:lnSpc>
                <a:spcPts val="2799"/>
              </a:lnSpc>
              <a:buNone/>
            </a:pPr>
            <a:r>
              <a:rPr lang="en-US" sz="1750" dirty="0">
                <a:solidFill>
                  <a:srgbClr val="DCD7E5"/>
                </a:solidFill>
                <a:latin typeface="Heebo" pitchFamily="34" charset="0"/>
                <a:ea typeface="Heebo" pitchFamily="34" charset="-122"/>
                <a:cs typeface="Heebo" pitchFamily="34" charset="-120"/>
              </a:rPr>
              <a:t> or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rm -r old_directory</a:t>
            </a:r>
            <a:endParaRPr lang="en-US" sz="1750" dirty="0"/>
          </a:p>
        </p:txBody>
      </p:sp>
      <p:pic>
        <p:nvPicPr>
          <p:cNvPr id="8"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6319599" y="2168128"/>
            <a:ext cx="7477601" cy="1388745"/>
          </a:xfrm>
          <a:prstGeom prst="rect">
            <a:avLst/>
          </a:prstGeom>
          <a:noFill/>
          <a:ln/>
        </p:spPr>
        <p:txBody>
          <a:bodyPr wrap="squar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cp - Copy Files and Directories</a:t>
            </a:r>
            <a:endParaRPr lang="en-US" sz="4374" dirty="0"/>
          </a:p>
        </p:txBody>
      </p:sp>
      <p:sp>
        <p:nvSpPr>
          <p:cNvPr id="5" name="Text 2"/>
          <p:cNvSpPr/>
          <p:nvPr/>
        </p:nvSpPr>
        <p:spPr>
          <a:xfrm>
            <a:off x="6319599" y="3890129"/>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The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cp</a:t>
            </a:r>
            <a:pPr indent="0" marL="0">
              <a:lnSpc>
                <a:spcPts val="2799"/>
              </a:lnSpc>
              <a:buNone/>
            </a:pPr>
            <a:r>
              <a:rPr lang="en-US" sz="1750" dirty="0">
                <a:solidFill>
                  <a:srgbClr val="DCD7E5"/>
                </a:solidFill>
                <a:latin typeface="Heebo" pitchFamily="34" charset="0"/>
                <a:ea typeface="Heebo" pitchFamily="34" charset="-122"/>
                <a:cs typeface="Heebo" pitchFamily="34" charset="-120"/>
              </a:rPr>
              <a:t> command is used to copy files and directories.</a:t>
            </a:r>
            <a:endParaRPr lang="en-US" sz="1750" dirty="0"/>
          </a:p>
        </p:txBody>
      </p:sp>
      <p:sp>
        <p:nvSpPr>
          <p:cNvPr id="6" name="Text 3"/>
          <p:cNvSpPr/>
          <p:nvPr/>
        </p:nvSpPr>
        <p:spPr>
          <a:xfrm>
            <a:off x="6319599" y="4495443"/>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Usage: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cp source destination</a:t>
            </a:r>
            <a:endParaRPr lang="en-US" sz="1750" dirty="0"/>
          </a:p>
        </p:txBody>
      </p:sp>
      <p:sp>
        <p:nvSpPr>
          <p:cNvPr id="7" name="Text 4"/>
          <p:cNvSpPr/>
          <p:nvPr/>
        </p:nvSpPr>
        <p:spPr>
          <a:xfrm>
            <a:off x="6319599" y="5100757"/>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Example: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cp file.txt /path</a:t>
            </a:r>
            <a:endParaRPr lang="en-US" sz="1750" dirty="0"/>
          </a:p>
        </p:txBody>
      </p:sp>
      <p:sp>
        <p:nvSpPr>
          <p:cNvPr id="8" name="Text 5"/>
          <p:cNvSpPr/>
          <p:nvPr/>
        </p:nvSpPr>
        <p:spPr>
          <a:xfrm>
            <a:off x="6319599" y="5706070"/>
            <a:ext cx="7477601" cy="355402"/>
          </a:xfrm>
          <a:prstGeom prst="rect">
            <a:avLst/>
          </a:prstGeom>
          <a:noFill/>
          <a:ln/>
        </p:spPr>
        <p:txBody>
          <a:bodyPr wrap="none" rtlCol="0" anchor="t"/>
          <a:lstStyle/>
          <a:p>
            <a:pPr indent="0" marL="0">
              <a:lnSpc>
                <a:spcPts val="2799"/>
              </a:lnSpc>
              <a:buNone/>
            </a:pPr>
            <a:r>
              <a:rPr lang="en-US" sz="1750" b="1" dirty="0">
                <a:solidFill>
                  <a:srgbClr val="DCD7E5"/>
                </a:solidFill>
                <a:latin typeface="Heebo" pitchFamily="34" charset="0"/>
                <a:ea typeface="Heebo" pitchFamily="34" charset="-122"/>
                <a:cs typeface="Heebo" pitchFamily="34" charset="-120"/>
              </a:rPr>
              <a:t>/to/destination/</a:t>
            </a:r>
            <a:endParaRPr lang="en-US" sz="1750" dirty="0"/>
          </a:p>
        </p:txBody>
      </p:sp>
      <p:pic>
        <p:nvPicPr>
          <p:cNvPr id="9"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833199" y="2470785"/>
            <a:ext cx="7477601" cy="1388745"/>
          </a:xfrm>
          <a:prstGeom prst="rect">
            <a:avLst/>
          </a:prstGeom>
          <a:noFill/>
          <a:ln/>
        </p:spPr>
        <p:txBody>
          <a:bodyPr wrap="squar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mv - Move and Rename Files</a:t>
            </a:r>
            <a:endParaRPr lang="en-US" sz="4374" dirty="0"/>
          </a:p>
        </p:txBody>
      </p:sp>
      <p:sp>
        <p:nvSpPr>
          <p:cNvPr id="5" name="Text 2"/>
          <p:cNvSpPr/>
          <p:nvPr/>
        </p:nvSpPr>
        <p:spPr>
          <a:xfrm>
            <a:off x="833199" y="4192786"/>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The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mv</a:t>
            </a:r>
            <a:pPr indent="0" marL="0">
              <a:lnSpc>
                <a:spcPts val="2799"/>
              </a:lnSpc>
              <a:buNone/>
            </a:pPr>
            <a:r>
              <a:rPr lang="en-US" sz="1750" dirty="0">
                <a:solidFill>
                  <a:srgbClr val="DCD7E5"/>
                </a:solidFill>
                <a:latin typeface="Heebo" pitchFamily="34" charset="0"/>
                <a:ea typeface="Heebo" pitchFamily="34" charset="-122"/>
                <a:cs typeface="Heebo" pitchFamily="34" charset="-120"/>
              </a:rPr>
              <a:t> command moves or renames files and directories.</a:t>
            </a:r>
            <a:endParaRPr lang="en-US" sz="1750" dirty="0"/>
          </a:p>
        </p:txBody>
      </p:sp>
      <p:sp>
        <p:nvSpPr>
          <p:cNvPr id="6" name="Text 3"/>
          <p:cNvSpPr/>
          <p:nvPr/>
        </p:nvSpPr>
        <p:spPr>
          <a:xfrm>
            <a:off x="833199" y="4798100"/>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Usage: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mv oldname newname</a:t>
            </a:r>
            <a:pPr indent="0" marL="0">
              <a:lnSpc>
                <a:spcPts val="2799"/>
              </a:lnSpc>
              <a:buNone/>
            </a:pPr>
            <a:r>
              <a:rPr lang="en-US" sz="1750" dirty="0">
                <a:solidFill>
                  <a:srgbClr val="DCD7E5"/>
                </a:solidFill>
                <a:latin typeface="Heebo" pitchFamily="34" charset="0"/>
                <a:ea typeface="Heebo" pitchFamily="34" charset="-122"/>
                <a:cs typeface="Heebo" pitchFamily="34" charset="-120"/>
              </a:rPr>
              <a:t> or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mv source destination</a:t>
            </a:r>
            <a:endParaRPr lang="en-US" sz="1750" dirty="0"/>
          </a:p>
        </p:txBody>
      </p:sp>
      <p:sp>
        <p:nvSpPr>
          <p:cNvPr id="7" name="Text 4"/>
          <p:cNvSpPr/>
          <p:nvPr/>
        </p:nvSpPr>
        <p:spPr>
          <a:xfrm>
            <a:off x="833199" y="5403413"/>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Example: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mv oldfile.txt newfile.txt</a:t>
            </a:r>
            <a:pPr indent="0" marL="0">
              <a:lnSpc>
                <a:spcPts val="2799"/>
              </a:lnSpc>
              <a:buNone/>
            </a:pPr>
            <a:r>
              <a:rPr lang="en-US" sz="1750" dirty="0">
                <a:solidFill>
                  <a:srgbClr val="DCD7E5"/>
                </a:solidFill>
                <a:latin typeface="Heebo" pitchFamily="34" charset="0"/>
                <a:ea typeface="Heebo" pitchFamily="34" charset="-122"/>
                <a:cs typeface="Heebo" pitchFamily="34" charset="-120"/>
              </a:rPr>
              <a:t> or </a:t>
            </a:r>
            <a:pPr indent="0" marL="0">
              <a:lnSpc>
                <a:spcPts val="2799"/>
              </a:lnSpc>
              <a:buNone/>
            </a:pPr>
            <a:r>
              <a:rPr lang="en-US" sz="1750" b="1" dirty="0">
                <a:solidFill>
                  <a:srgbClr val="DCD7E5"/>
                </a:solidFill>
                <a:latin typeface="Heebo" pitchFamily="34" charset="0"/>
                <a:ea typeface="Heebo" pitchFamily="34" charset="-122"/>
                <a:cs typeface="Heebo" pitchFamily="34" charset="-120"/>
              </a:rPr>
              <a:t>mv file.txt /newpath/</a:t>
            </a:r>
            <a:endParaRPr lang="en-US" sz="1750" dirty="0"/>
          </a:p>
        </p:txBody>
      </p:sp>
      <p:pic>
        <p:nvPicPr>
          <p:cNvPr id="8"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2023-09-15T07:15:08Z</dcterms:created>
  <dcterms:modified xsi:type="dcterms:W3CDTF">2023-09-15T07:15:08Z</dcterms:modified>
</cp:coreProperties>
</file>